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438" r:id="rId3"/>
    <p:sldId id="469" r:id="rId4"/>
    <p:sldId id="468" r:id="rId5"/>
    <p:sldId id="403" r:id="rId6"/>
    <p:sldId id="462" r:id="rId7"/>
    <p:sldId id="463" r:id="rId8"/>
    <p:sldId id="460" r:id="rId9"/>
    <p:sldId id="467" r:id="rId10"/>
    <p:sldId id="461" r:id="rId11"/>
    <p:sldId id="464" r:id="rId12"/>
  </p:sldIdLst>
  <p:sldSz cx="12192000" cy="6858000"/>
  <p:notesSz cx="6858000" cy="9144000"/>
  <p:embeddedFontLst>
    <p:embeddedFont>
      <p:font typeface="Poppins Light" panose="00000400000000000000" pitchFamily="2" charset="0"/>
      <p:regular r:id="rId14"/>
      <p:italic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서울남산체 EB" panose="020205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pos="665" userDrawn="1">
          <p15:clr>
            <a:srgbClr val="A4A3A4"/>
          </p15:clr>
        </p15:guide>
        <p15:guide id="10" pos="6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  <a:srgbClr val="0360AE"/>
    <a:srgbClr val="181818"/>
    <a:srgbClr val="F4F4F4"/>
    <a:srgbClr val="E0E1E3"/>
    <a:srgbClr val="203265"/>
    <a:srgbClr val="D4DEED"/>
    <a:srgbClr val="5BA1B4"/>
    <a:srgbClr val="E7E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7206" autoAdjust="0"/>
  </p:normalViewPr>
  <p:slideViewPr>
    <p:cSldViewPr snapToGrid="0" showGuides="1">
      <p:cViewPr varScale="1">
        <p:scale>
          <a:sx n="134" d="100"/>
          <a:sy n="134" d="100"/>
        </p:scale>
        <p:origin x="139" y="101"/>
      </p:cViewPr>
      <p:guideLst>
        <p:guide orient="horz" pos="346"/>
        <p:guide pos="3840"/>
        <p:guide orient="horz" pos="2160"/>
        <p:guide orient="horz" pos="3974"/>
        <p:guide pos="665"/>
        <p:guide pos="69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41019-9F18-413F-B26E-0F558C84ABD5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83F59-9E60-4ADF-A2BF-D60AC9F92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57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83F59-9E60-4ADF-A2BF-D60AC9F92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07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496D56-D235-4D5F-8209-88E3BA2A8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545"/>
            <a:ext cx="12192000" cy="631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8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D61CA0-0926-43FE-93D0-76A837307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0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ABC0EB-6EC3-4911-9ED8-DED6453FD189}"/>
              </a:ext>
            </a:extLst>
          </p:cNvPr>
          <p:cNvSpPr txBox="1"/>
          <p:nvPr userDrawn="1"/>
        </p:nvSpPr>
        <p:spPr>
          <a:xfrm>
            <a:off x="5785500" y="6605471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10F0811-F307-44F9-A192-63EBA736051C}" type="slidenum">
              <a:rPr lang="ko-KR" altLang="en-US" sz="1100" smtClean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‹#›</a:t>
            </a:fld>
            <a:endParaRPr lang="ko-KR" altLang="en-US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385EC-92C6-4A54-B7AE-E6B47CECB170}"/>
              </a:ext>
            </a:extLst>
          </p:cNvPr>
          <p:cNvSpPr txBox="1"/>
          <p:nvPr userDrawn="1"/>
        </p:nvSpPr>
        <p:spPr>
          <a:xfrm>
            <a:off x="7585525" y="243497"/>
            <a:ext cx="4258101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lvl="0" algn="r"/>
            <a:r>
              <a:rPr lang="en-US" altLang="ko-KR" sz="2400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DLIP</a:t>
            </a:r>
            <a:endParaRPr lang="ko-KR" altLang="en-US" sz="2400" dirty="0">
              <a:solidFill>
                <a:schemeClr val="bg1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388310E-80F0-4592-A9DD-A981446620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429" y="212106"/>
            <a:ext cx="5183908" cy="620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2800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서울남산체 EB" panose="02020503020101020101" pitchFamily="18" charset="-127"/>
              </a:defRPr>
            </a:lvl1pPr>
          </a:lstStyle>
          <a:p>
            <a:pPr marL="0" lvl="0">
              <a:lnSpc>
                <a:spcPct val="130000"/>
              </a:lnSpc>
            </a:pPr>
            <a:r>
              <a:rPr lang="ko-KR" altLang="en-US" dirty="0"/>
              <a:t>제목</a:t>
            </a:r>
            <a:r>
              <a:rPr lang="en-US" altLang="ko-KR" dirty="0"/>
              <a:t>(28)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35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D61CA0-0926-43FE-93D0-76A837307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90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ABC0EB-6EC3-4911-9ED8-DED6453FD189}"/>
              </a:ext>
            </a:extLst>
          </p:cNvPr>
          <p:cNvSpPr txBox="1"/>
          <p:nvPr userDrawn="1"/>
        </p:nvSpPr>
        <p:spPr>
          <a:xfrm>
            <a:off x="5785500" y="6605471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10F0811-F307-44F9-A192-63EBA736051C}" type="slidenum">
              <a:rPr lang="ko-KR" altLang="en-US" sz="1100" smtClean="0"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‹#›</a:t>
            </a:fld>
            <a:endParaRPr lang="ko-KR" altLang="en-US" dirty="0">
              <a:solidFill>
                <a:srgbClr val="1818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2385EC-92C6-4A54-B7AE-E6B47CECB170}"/>
              </a:ext>
            </a:extLst>
          </p:cNvPr>
          <p:cNvSpPr txBox="1"/>
          <p:nvPr userDrawn="1"/>
        </p:nvSpPr>
        <p:spPr>
          <a:xfrm>
            <a:off x="223736" y="229179"/>
            <a:ext cx="3176282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lvl="0" algn="l"/>
            <a:r>
              <a:rPr lang="en-US" altLang="ko-KR" sz="2400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DLIP</a:t>
            </a:r>
            <a:endParaRPr lang="ko-KR" altLang="en-US" sz="2400" dirty="0">
              <a:solidFill>
                <a:schemeClr val="bg1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993030-1209-4D84-9C38-AA765E3AA91D}"/>
              </a:ext>
            </a:extLst>
          </p:cNvPr>
          <p:cNvSpPr/>
          <p:nvPr userDrawn="1"/>
        </p:nvSpPr>
        <p:spPr>
          <a:xfrm>
            <a:off x="0" y="890017"/>
            <a:ext cx="4659549" cy="5967984"/>
          </a:xfrm>
          <a:prstGeom prst="rect">
            <a:avLst/>
          </a:prstGeom>
          <a:solidFill>
            <a:srgbClr val="0360AE"/>
          </a:solidFill>
          <a:ln>
            <a:solidFill>
              <a:srgbClr val="036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33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09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movenet/MoveNet.SinglePose%20Model%20Card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avi"/><Relationship Id="rId2" Type="http://schemas.microsoft.com/office/2007/relationships/media" Target="../media/media1.avi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96388A4-CBF4-4418-A557-58BCEB3A067B}"/>
              </a:ext>
            </a:extLst>
          </p:cNvPr>
          <p:cNvGrpSpPr/>
          <p:nvPr/>
        </p:nvGrpSpPr>
        <p:grpSpPr>
          <a:xfrm>
            <a:off x="1124761" y="1759696"/>
            <a:ext cx="9003962" cy="1361527"/>
            <a:chOff x="3225580" y="2020513"/>
            <a:chExt cx="9003962" cy="13615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B46D8-6533-487B-BD0B-515008344FE8}"/>
                </a:ext>
              </a:extLst>
            </p:cNvPr>
            <p:cNvSpPr txBox="1"/>
            <p:nvPr/>
          </p:nvSpPr>
          <p:spPr>
            <a:xfrm>
              <a:off x="3225580" y="2020513"/>
              <a:ext cx="4759036" cy="43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defRPr>
                  <a:solidFill>
                    <a:srgbClr val="18181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defRPr>
              </a:lvl1pPr>
            </a:lstStyle>
            <a:p>
              <a:r>
                <a:rPr lang="en-US" altLang="ko-KR" dirty="0"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DLIP 2022-1</a:t>
              </a:r>
              <a:endPara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BD886F-7920-4AE6-AA64-D10F7A29CE92}"/>
                </a:ext>
              </a:extLst>
            </p:cNvPr>
            <p:cNvSpPr txBox="1"/>
            <p:nvPr/>
          </p:nvSpPr>
          <p:spPr>
            <a:xfrm>
              <a:off x="3225580" y="2674154"/>
              <a:ext cx="9003962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defRPr sz="240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ko-KR" sz="4000" dirty="0"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Exercise Posture Assistance System</a:t>
              </a:r>
              <a:endParaRPr lang="ko-KR" altLang="en-US" sz="4000" dirty="0"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9BF8F1-0ABF-40AF-A27C-2E75F8B191F9}"/>
              </a:ext>
            </a:extLst>
          </p:cNvPr>
          <p:cNvSpPr txBox="1"/>
          <p:nvPr/>
        </p:nvSpPr>
        <p:spPr>
          <a:xfrm>
            <a:off x="6705601" y="4784448"/>
            <a:ext cx="4533186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r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21700421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ChangMin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An</a:t>
            </a:r>
          </a:p>
          <a:p>
            <a:pPr algn="r"/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21700433    </a:t>
            </a:r>
            <a:r>
              <a:rPr lang="en-US" altLang="ko-KR" dirty="0" err="1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JiWoo</a:t>
            </a:r>
            <a:r>
              <a:rPr lang="en-US" altLang="ko-KR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Yang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EFFA4-DFCB-4C03-9DCF-1D2F75D30A78}"/>
              </a:ext>
            </a:extLst>
          </p:cNvPr>
          <p:cNvSpPr txBox="1"/>
          <p:nvPr/>
        </p:nvSpPr>
        <p:spPr>
          <a:xfrm>
            <a:off x="8271858" y="4352791"/>
            <a:ext cx="2966928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defRPr>
                <a:solidFill>
                  <a:srgbClr val="1818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algn="r"/>
            <a:r>
              <a:rPr lang="ko-KR" altLang="en-US" dirty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한동대학교 기계제어공학부</a:t>
            </a:r>
          </a:p>
        </p:txBody>
      </p:sp>
    </p:spTree>
    <p:extLst>
      <p:ext uri="{BB962C8B-B14F-4D97-AF65-F5344CB8AC3E}">
        <p14:creationId xmlns:p14="http://schemas.microsoft.com/office/powerpoint/2010/main" val="150247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1"/>
    </mc:Choice>
    <mc:Fallback xmlns="">
      <p:transition spd="slow" advTm="987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68B8D5-98D1-4085-99B2-1FE80C66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429" y="276739"/>
            <a:ext cx="5183908" cy="490904"/>
          </a:xfrm>
        </p:spPr>
        <p:txBody>
          <a:bodyPr/>
          <a:lstStyle/>
          <a:p>
            <a:r>
              <a:rPr lang="en-US" altLang="ko-KR" dirty="0"/>
              <a:t>Development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42057-AE0C-AA64-E245-4A8C055E0078}"/>
              </a:ext>
            </a:extLst>
          </p:cNvPr>
          <p:cNvSpPr txBox="1"/>
          <p:nvPr/>
        </p:nvSpPr>
        <p:spPr>
          <a:xfrm>
            <a:off x="643152" y="1616196"/>
            <a:ext cx="5945217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Single Pose Estimation</a:t>
            </a:r>
          </a:p>
          <a:p>
            <a:pPr>
              <a:lnSpc>
                <a:spcPct val="180000"/>
              </a:lnSpc>
            </a:pP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 =&gt; Multiple Pose Estimation</a:t>
            </a:r>
          </a:p>
          <a:p>
            <a:pPr>
              <a:lnSpc>
                <a:spcPct val="180000"/>
              </a:lnSpc>
            </a:pPr>
            <a:endParaRPr lang="en-US" altLang="ko-KR" sz="2000" dirty="0">
              <a:solidFill>
                <a:srgbClr val="181818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Processing for wrong estimation</a:t>
            </a:r>
          </a:p>
          <a:p>
            <a:pPr>
              <a:lnSpc>
                <a:spcPct val="180000"/>
              </a:lnSpc>
            </a:pPr>
            <a:endParaRPr lang="en-US" altLang="ko-KR" sz="2200" dirty="0">
              <a:solidFill>
                <a:srgbClr val="181818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Versatility about various weight training</a:t>
            </a:r>
          </a:p>
        </p:txBody>
      </p:sp>
    </p:spTree>
    <p:extLst>
      <p:ext uri="{BB962C8B-B14F-4D97-AF65-F5344CB8AC3E}">
        <p14:creationId xmlns:p14="http://schemas.microsoft.com/office/powerpoint/2010/main" val="201373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2"/>
    </mc:Choice>
    <mc:Fallback xmlns="">
      <p:transition spd="slow" advTm="889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68B8D5-98D1-4085-99B2-1FE80C66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429" y="276739"/>
            <a:ext cx="5183908" cy="490904"/>
          </a:xfrm>
        </p:spPr>
        <p:txBody>
          <a:bodyPr/>
          <a:lstStyle/>
          <a:p>
            <a:r>
              <a:rPr lang="en-US" altLang="ko-KR" dirty="0"/>
              <a:t>Appendix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0D071-C782-AC59-7B31-F6AD1BAC5A30}"/>
              </a:ext>
            </a:extLst>
          </p:cNvPr>
          <p:cNvSpPr txBox="1"/>
          <p:nvPr/>
        </p:nvSpPr>
        <p:spPr>
          <a:xfrm>
            <a:off x="643151" y="1616196"/>
            <a:ext cx="10153803" cy="119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sz="2200" dirty="0" err="1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MoveNet</a:t>
            </a: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Model</a:t>
            </a:r>
          </a:p>
          <a:p>
            <a:pPr>
              <a:lnSpc>
                <a:spcPct val="180000"/>
              </a:lnSpc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hlinkClick r:id="rId2"/>
              </a:rPr>
              <a:t>https://storage.googleapis.com/movenet/MoveNet.SinglePose%20Model%20Card.pdf</a:t>
            </a:r>
            <a:endParaRPr lang="en-US" altLang="ko-KR" sz="2000" dirty="0">
              <a:solidFill>
                <a:srgbClr val="181818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45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8"/>
    </mc:Choice>
    <mc:Fallback xmlns="">
      <p:transition spd="slow" advTm="852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0C3771A-EE88-4DF3-B108-BD9C1929AFE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0117" y="3183731"/>
            <a:ext cx="3249040" cy="4905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4800" spc="300" dirty="0">
                <a:solidFill>
                  <a:schemeClr val="bg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Contents</a:t>
            </a:r>
            <a:endParaRPr lang="ko-KR" altLang="en-US" sz="4800" spc="300" dirty="0">
              <a:solidFill>
                <a:schemeClr val="bg1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09461-DD6E-47E3-843E-FF539AAC4FE4}"/>
              </a:ext>
            </a:extLst>
          </p:cNvPr>
          <p:cNvSpPr txBox="1"/>
          <p:nvPr/>
        </p:nvSpPr>
        <p:spPr>
          <a:xfrm>
            <a:off x="6460753" y="2064560"/>
            <a:ext cx="5360478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lnSpc>
                <a:spcPct val="180000"/>
              </a:lnSpc>
              <a:buAutoNum type="arabicPeriod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Introduction</a:t>
            </a:r>
          </a:p>
          <a:p>
            <a:pPr marL="228600" indent="-228600" algn="l">
              <a:lnSpc>
                <a:spcPct val="180000"/>
              </a:lnSpc>
              <a:buAutoNum type="arabicPeriod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Algorithm</a:t>
            </a:r>
          </a:p>
          <a:p>
            <a:pPr marL="228600" indent="-228600" algn="l">
              <a:lnSpc>
                <a:spcPct val="180000"/>
              </a:lnSpc>
              <a:buAutoNum type="arabicPeriod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Demo</a:t>
            </a:r>
          </a:p>
          <a:p>
            <a:pPr marL="228600" indent="-228600" algn="l">
              <a:lnSpc>
                <a:spcPct val="180000"/>
              </a:lnSpc>
              <a:buAutoNum type="arabicPeriod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Result</a:t>
            </a:r>
          </a:p>
          <a:p>
            <a:pPr marL="228600" indent="-228600">
              <a:lnSpc>
                <a:spcPct val="180000"/>
              </a:lnSpc>
              <a:buFontTx/>
              <a:buAutoNum type="arabicPeriod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Development</a:t>
            </a:r>
          </a:p>
          <a:p>
            <a:pPr marL="228600" indent="-228600" algn="l">
              <a:lnSpc>
                <a:spcPct val="180000"/>
              </a:lnSpc>
              <a:buAutoNum type="arabicPeriod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Appendix</a:t>
            </a:r>
          </a:p>
          <a:p>
            <a:pPr>
              <a:lnSpc>
                <a:spcPct val="180000"/>
              </a:lnSpc>
            </a:pPr>
            <a:endParaRPr lang="ko-KR" altLang="en-US" sz="1200" dirty="0">
              <a:solidFill>
                <a:srgbClr val="181818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9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3"/>
    </mc:Choice>
    <mc:Fallback xmlns="">
      <p:transition spd="slow" advTm="799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68B8D5-98D1-4085-99B2-1FE80C66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429" y="276739"/>
            <a:ext cx="5183908" cy="490904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7BBE23-05DD-4AEA-A778-DE86C883C261}"/>
              </a:ext>
            </a:extLst>
          </p:cNvPr>
          <p:cNvGrpSpPr/>
          <p:nvPr/>
        </p:nvGrpSpPr>
        <p:grpSpPr>
          <a:xfrm>
            <a:off x="1064550" y="1143912"/>
            <a:ext cx="3370290" cy="544765"/>
            <a:chOff x="1206557" y="1499841"/>
            <a:chExt cx="3370290" cy="5447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AC4C6-7427-4939-886F-78677AEB4E12}"/>
                </a:ext>
              </a:extLst>
            </p:cNvPr>
            <p:cNvSpPr txBox="1"/>
            <p:nvPr/>
          </p:nvSpPr>
          <p:spPr>
            <a:xfrm>
              <a:off x="1473257" y="1499841"/>
              <a:ext cx="3103590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defRPr sz="240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0360AE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Problem &amp; Solution</a:t>
              </a:r>
              <a:endParaRPr lang="ko-KR" altLang="en-US" dirty="0">
                <a:solidFill>
                  <a:srgbClr val="0360AE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9313C8F8-9B7F-4BAD-A08E-0F28E83AE7BA}"/>
                </a:ext>
              </a:extLst>
            </p:cNvPr>
            <p:cNvSpPr/>
            <p:nvPr/>
          </p:nvSpPr>
          <p:spPr>
            <a:xfrm>
              <a:off x="1206557" y="1735479"/>
              <a:ext cx="219075" cy="135342"/>
            </a:xfrm>
            <a:prstGeom prst="parallelogram">
              <a:avLst/>
            </a:prstGeom>
            <a:solidFill>
              <a:srgbClr val="036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명조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69BA016-8976-321F-B5AF-EE73E3137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39" y="2566855"/>
            <a:ext cx="4885504" cy="2748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66585E-54F6-3E8E-B5F8-37CEE6D76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809" y="2566855"/>
            <a:ext cx="4077338" cy="27480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597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3"/>
    </mc:Choice>
    <mc:Fallback xmlns="">
      <p:transition spd="slow" advTm="79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68B8D5-98D1-4085-99B2-1FE80C66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429" y="276739"/>
            <a:ext cx="5183908" cy="490904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7BBE23-05DD-4AEA-A778-DE86C883C261}"/>
              </a:ext>
            </a:extLst>
          </p:cNvPr>
          <p:cNvGrpSpPr/>
          <p:nvPr/>
        </p:nvGrpSpPr>
        <p:grpSpPr>
          <a:xfrm>
            <a:off x="1064550" y="1143912"/>
            <a:ext cx="3370290" cy="544765"/>
            <a:chOff x="1206557" y="1499841"/>
            <a:chExt cx="3370290" cy="5447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AC4C6-7427-4939-886F-78677AEB4E12}"/>
                </a:ext>
              </a:extLst>
            </p:cNvPr>
            <p:cNvSpPr txBox="1"/>
            <p:nvPr/>
          </p:nvSpPr>
          <p:spPr>
            <a:xfrm>
              <a:off x="1473257" y="1499841"/>
              <a:ext cx="3103590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defRPr sz="240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dirty="0" err="1">
                  <a:solidFill>
                    <a:srgbClr val="0360AE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MoveNet</a:t>
              </a:r>
              <a:endParaRPr lang="ko-KR" altLang="en-US" dirty="0">
                <a:solidFill>
                  <a:srgbClr val="0360AE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9313C8F8-9B7F-4BAD-A08E-0F28E83AE7BA}"/>
                </a:ext>
              </a:extLst>
            </p:cNvPr>
            <p:cNvSpPr/>
            <p:nvPr/>
          </p:nvSpPr>
          <p:spPr>
            <a:xfrm>
              <a:off x="1206557" y="1735479"/>
              <a:ext cx="219075" cy="135342"/>
            </a:xfrm>
            <a:prstGeom prst="parallelogram">
              <a:avLst/>
            </a:prstGeom>
            <a:solidFill>
              <a:srgbClr val="036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명조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E1E63E3-F30C-C27C-80D7-96E106FA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25" y="1988820"/>
            <a:ext cx="4286250" cy="4286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071D8C-24DE-0E9E-FDAA-F3F694E6DE1A}"/>
              </a:ext>
            </a:extLst>
          </p:cNvPr>
          <p:cNvSpPr txBox="1"/>
          <p:nvPr/>
        </p:nvSpPr>
        <p:spPr>
          <a:xfrm>
            <a:off x="6260657" y="1845165"/>
            <a:ext cx="5837558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80000"/>
              </a:lnSpc>
              <a:buFont typeface="+mj-lt"/>
              <a:buAutoNum type="arabicPeriod"/>
            </a:pP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Model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Using </a:t>
            </a:r>
            <a:r>
              <a:rPr lang="en-US" altLang="ko-KR" sz="2000" dirty="0" err="1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MobileNet</a:t>
            </a: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V2, designed to be run real-time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Using COCO </a:t>
            </a:r>
            <a:r>
              <a:rPr lang="en-US" altLang="ko-KR" sz="2000" dirty="0" err="1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Keypoint</a:t>
            </a: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Dataset 2017,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181818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lnSpc>
                <a:spcPct val="180000"/>
              </a:lnSpc>
              <a:buFont typeface="+mj-lt"/>
              <a:buAutoNum type="arabicPeriod"/>
            </a:pP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Joint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Provide x, y pixel values for 17 </a:t>
            </a:r>
            <a:r>
              <a:rPr lang="en-US" altLang="ko-KR" sz="2000" dirty="0" err="1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keypoints</a:t>
            </a:r>
            <a:endParaRPr lang="en-US" altLang="ko-KR" sz="2000" dirty="0">
              <a:solidFill>
                <a:srgbClr val="181818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Single 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111506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2"/>
    </mc:Choice>
    <mc:Fallback xmlns="">
      <p:transition spd="slow" advTm="100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68B8D5-98D1-4085-99B2-1FE80C66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429" y="276739"/>
            <a:ext cx="5183908" cy="490904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7BBE23-05DD-4AEA-A778-DE86C883C261}"/>
              </a:ext>
            </a:extLst>
          </p:cNvPr>
          <p:cNvGrpSpPr/>
          <p:nvPr/>
        </p:nvGrpSpPr>
        <p:grpSpPr>
          <a:xfrm>
            <a:off x="1064550" y="1143912"/>
            <a:ext cx="3370290" cy="544765"/>
            <a:chOff x="1206557" y="1499841"/>
            <a:chExt cx="3370290" cy="5447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AC4C6-7427-4939-886F-78677AEB4E12}"/>
                </a:ext>
              </a:extLst>
            </p:cNvPr>
            <p:cNvSpPr txBox="1"/>
            <p:nvPr/>
          </p:nvSpPr>
          <p:spPr>
            <a:xfrm>
              <a:off x="1473257" y="1499841"/>
              <a:ext cx="3103590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defRPr sz="240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dirty="0" err="1">
                  <a:solidFill>
                    <a:srgbClr val="0360AE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MobileNet</a:t>
              </a:r>
              <a:r>
                <a:rPr lang="en-US" altLang="ko-KR" dirty="0">
                  <a:solidFill>
                    <a:srgbClr val="0360AE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 V2</a:t>
              </a:r>
              <a:endParaRPr lang="ko-KR" altLang="en-US" dirty="0">
                <a:solidFill>
                  <a:srgbClr val="0360AE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9313C8F8-9B7F-4BAD-A08E-0F28E83AE7BA}"/>
                </a:ext>
              </a:extLst>
            </p:cNvPr>
            <p:cNvSpPr/>
            <p:nvPr/>
          </p:nvSpPr>
          <p:spPr>
            <a:xfrm>
              <a:off x="1206557" y="1735479"/>
              <a:ext cx="219075" cy="135342"/>
            </a:xfrm>
            <a:prstGeom prst="parallelogram">
              <a:avLst/>
            </a:prstGeom>
            <a:solidFill>
              <a:srgbClr val="036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명조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FDD5C8E-227B-06CE-A71E-0D8859A8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76" y="2300584"/>
            <a:ext cx="4849888" cy="36491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2234E5-B66A-6797-3E4C-CF17BD08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633" y="2063126"/>
            <a:ext cx="5009791" cy="38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4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1"/>
    </mc:Choice>
    <mc:Fallback xmlns="">
      <p:transition spd="slow" advTm="811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68B8D5-98D1-4085-99B2-1FE80C66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429" y="276739"/>
            <a:ext cx="5183908" cy="490904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7BBE23-05DD-4AEA-A778-DE86C883C261}"/>
              </a:ext>
            </a:extLst>
          </p:cNvPr>
          <p:cNvGrpSpPr/>
          <p:nvPr/>
        </p:nvGrpSpPr>
        <p:grpSpPr>
          <a:xfrm>
            <a:off x="1064550" y="1143912"/>
            <a:ext cx="3370290" cy="544765"/>
            <a:chOff x="1206557" y="1499841"/>
            <a:chExt cx="3370290" cy="5447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AC4C6-7427-4939-886F-78677AEB4E12}"/>
                </a:ext>
              </a:extLst>
            </p:cNvPr>
            <p:cNvSpPr txBox="1"/>
            <p:nvPr/>
          </p:nvSpPr>
          <p:spPr>
            <a:xfrm>
              <a:off x="1473257" y="1499841"/>
              <a:ext cx="3103590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defRPr sz="240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0360AE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Features</a:t>
              </a:r>
              <a:endParaRPr lang="ko-KR" altLang="en-US" dirty="0">
                <a:solidFill>
                  <a:srgbClr val="0360AE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9313C8F8-9B7F-4BAD-A08E-0F28E83AE7BA}"/>
                </a:ext>
              </a:extLst>
            </p:cNvPr>
            <p:cNvSpPr/>
            <p:nvPr/>
          </p:nvSpPr>
          <p:spPr>
            <a:xfrm>
              <a:off x="1206557" y="1735479"/>
              <a:ext cx="219075" cy="135342"/>
            </a:xfrm>
            <a:prstGeom prst="parallelogram">
              <a:avLst/>
            </a:prstGeom>
            <a:solidFill>
              <a:srgbClr val="036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명조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B7CC481-F561-16A3-396A-5B5597A5D290}"/>
              </a:ext>
            </a:extLst>
          </p:cNvPr>
          <p:cNvSpPr txBox="1"/>
          <p:nvPr/>
        </p:nvSpPr>
        <p:spPr>
          <a:xfrm>
            <a:off x="1331250" y="1602952"/>
            <a:ext cx="4934077" cy="457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80000"/>
              </a:lnSpc>
              <a:buFont typeface="+mj-lt"/>
              <a:buAutoNum type="arabicPeriod"/>
            </a:pP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Start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Enter user’s exercise count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Balancing postures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181818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lnSpc>
                <a:spcPct val="180000"/>
              </a:lnSpc>
              <a:buFont typeface="+mj-lt"/>
              <a:buAutoNum type="arabicPeriod"/>
            </a:pP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Exercising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Balance analysis in real time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Counting good exercise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Counting bad exercise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C5335-1E23-1D7B-7EEC-E19971072BB4}"/>
              </a:ext>
            </a:extLst>
          </p:cNvPr>
          <p:cNvSpPr txBox="1"/>
          <p:nvPr/>
        </p:nvSpPr>
        <p:spPr>
          <a:xfrm>
            <a:off x="6265327" y="1626398"/>
            <a:ext cx="5809442" cy="401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80000"/>
              </a:lnSpc>
              <a:buFont typeface="+mj-lt"/>
              <a:buAutoNum type="arabicPeriod" startAt="3"/>
            </a:pP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Reset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Initializing when hand down 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Reset user’s count 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181818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457200" indent="-457200">
              <a:lnSpc>
                <a:spcPct val="180000"/>
              </a:lnSpc>
              <a:buFont typeface="+mj-lt"/>
              <a:buAutoNum type="arabicPeriod" startAt="3"/>
            </a:pPr>
            <a:r>
              <a:rPr lang="en-US" altLang="ko-KR" sz="22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Finish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Save best and worst postures</a:t>
            </a: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81818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Print correct, incorrect exercise number</a:t>
            </a:r>
          </a:p>
        </p:txBody>
      </p:sp>
    </p:spTree>
    <p:extLst>
      <p:ext uri="{BB962C8B-B14F-4D97-AF65-F5344CB8AC3E}">
        <p14:creationId xmlns:p14="http://schemas.microsoft.com/office/powerpoint/2010/main" val="39954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0"/>
    </mc:Choice>
    <mc:Fallback xmlns="">
      <p:transition spd="slow" advTm="109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68B8D5-98D1-4085-99B2-1FE80C66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429" y="276739"/>
            <a:ext cx="5183908" cy="490904"/>
          </a:xfrm>
        </p:spPr>
        <p:txBody>
          <a:bodyPr/>
          <a:lstStyle/>
          <a:p>
            <a:r>
              <a:rPr lang="en-US" altLang="ko-KR" dirty="0"/>
              <a:t>Algorithm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7BBE23-05DD-4AEA-A778-DE86C883C261}"/>
              </a:ext>
            </a:extLst>
          </p:cNvPr>
          <p:cNvGrpSpPr/>
          <p:nvPr/>
        </p:nvGrpSpPr>
        <p:grpSpPr>
          <a:xfrm>
            <a:off x="1064550" y="1143912"/>
            <a:ext cx="3370290" cy="544765"/>
            <a:chOff x="1206557" y="1499841"/>
            <a:chExt cx="3370290" cy="5447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AC4C6-7427-4939-886F-78677AEB4E12}"/>
                </a:ext>
              </a:extLst>
            </p:cNvPr>
            <p:cNvSpPr txBox="1"/>
            <p:nvPr/>
          </p:nvSpPr>
          <p:spPr>
            <a:xfrm>
              <a:off x="1473257" y="1499841"/>
              <a:ext cx="3103590" cy="544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defRPr sz="2400">
                  <a:solidFill>
                    <a:srgbClr val="181818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defRPr>
              </a:lvl1pPr>
            </a:lstStyle>
            <a:p>
              <a:r>
                <a:rPr lang="en-US" altLang="ko-KR" dirty="0">
                  <a:solidFill>
                    <a:srgbClr val="0360AE"/>
                  </a:solidFill>
                  <a:latin typeface="서울남산체 EB" panose="02020503020101020101" pitchFamily="18" charset="-127"/>
                  <a:ea typeface="서울남산체 EB" panose="02020503020101020101" pitchFamily="18" charset="-127"/>
                </a:rPr>
                <a:t>Flowchart</a:t>
              </a:r>
              <a:endParaRPr lang="ko-KR" altLang="en-US" dirty="0">
                <a:solidFill>
                  <a:srgbClr val="0360AE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endParaRPr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9313C8F8-9B7F-4BAD-A08E-0F28E83AE7BA}"/>
                </a:ext>
              </a:extLst>
            </p:cNvPr>
            <p:cNvSpPr/>
            <p:nvPr/>
          </p:nvSpPr>
          <p:spPr>
            <a:xfrm>
              <a:off x="1206557" y="1735479"/>
              <a:ext cx="219075" cy="135342"/>
            </a:xfrm>
            <a:prstGeom prst="parallelogram">
              <a:avLst/>
            </a:prstGeom>
            <a:solidFill>
              <a:srgbClr val="036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나눔명조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5E94252-E696-D979-9DE6-ED3F6987B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17" y="1514892"/>
            <a:ext cx="3616366" cy="49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0"/>
    </mc:Choice>
    <mc:Fallback xmlns="">
      <p:transition spd="slow" advTm="1011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68B8D5-98D1-4085-99B2-1FE80C66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429" y="276739"/>
            <a:ext cx="5183908" cy="490904"/>
          </a:xfrm>
        </p:spPr>
        <p:txBody>
          <a:bodyPr/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  <p:pic>
        <p:nvPicPr>
          <p:cNvPr id="7" name="output">
            <a:hlinkClick r:id="" action="ppaction://media"/>
            <a:extLst>
              <a:ext uri="{FF2B5EF4-FFF2-40B4-BE49-F238E27FC236}">
                <a16:creationId xmlns:a16="http://schemas.microsoft.com/office/drawing/2014/main" id="{FB0F9D5A-5311-A799-7409-ECA6B85F7B6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9248" y="972686"/>
            <a:ext cx="5493503" cy="54935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414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12"/>
    </mc:Choice>
    <mc:Fallback xmlns="">
      <p:transition spd="slow" advTm="89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843" objId="7"/>
        <p14:stopEvt time="89566" objId="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68B8D5-98D1-4085-99B2-1FE80C66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6429" y="276739"/>
            <a:ext cx="5183908" cy="490904"/>
          </a:xfrm>
        </p:spPr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5E8CD2-C6CC-AE6C-6325-C5C81D04D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07" y="1034414"/>
            <a:ext cx="5290185" cy="52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2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6"/>
    </mc:Choice>
    <mc:Fallback xmlns="">
      <p:transition spd="slow" advTm="814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0">
      <a:majorFont>
        <a:latin typeface="Poppins Medium"/>
        <a:ea typeface="Noto Sans KR Medium"/>
        <a:cs typeface=""/>
      </a:majorFont>
      <a:minorFont>
        <a:latin typeface="Poppins Light"/>
        <a:ea typeface="Noto Sans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181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18181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sz="1200" spc="-150" dirty="0">
            <a:solidFill>
              <a:srgbClr val="181818"/>
            </a:solidFill>
            <a:latin typeface="Noto Sans KR Medium" panose="020B0600000000000000" pitchFamily="34" charset="-127"/>
            <a:ea typeface="Noto Sans KR Medium" panose="020B06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8255</TotalTime>
  <Words>155</Words>
  <Application>Microsoft Office PowerPoint</Application>
  <PresentationFormat>와이드스크린</PresentationFormat>
  <Paragraphs>57</Paragraphs>
  <Slides>11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Wingdings</vt:lpstr>
      <vt:lpstr>맑은 고딕</vt:lpstr>
      <vt:lpstr>서울남산체 EB</vt:lpstr>
      <vt:lpstr>Arial</vt:lpstr>
      <vt:lpstr>KoPubWorld돋움체 Medium</vt:lpstr>
      <vt:lpstr>Poppins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changsun.h</dc:creator>
  <cp:lastModifiedBy>안 창민</cp:lastModifiedBy>
  <cp:revision>861</cp:revision>
  <dcterms:created xsi:type="dcterms:W3CDTF">2021-06-08T04:56:55Z</dcterms:created>
  <dcterms:modified xsi:type="dcterms:W3CDTF">2022-06-14T07:40:40Z</dcterms:modified>
</cp:coreProperties>
</file>